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361" r:id="rId3"/>
    <p:sldId id="266" r:id="rId4"/>
    <p:sldId id="257" r:id="rId5"/>
    <p:sldId id="306" r:id="rId6"/>
    <p:sldId id="332" r:id="rId7"/>
    <p:sldId id="352" r:id="rId8"/>
    <p:sldId id="336" r:id="rId9"/>
    <p:sldId id="310" r:id="rId10"/>
    <p:sldId id="351" r:id="rId11"/>
    <p:sldId id="350" r:id="rId12"/>
    <p:sldId id="346" r:id="rId13"/>
    <p:sldId id="360" r:id="rId14"/>
    <p:sldId id="353" r:id="rId15"/>
    <p:sldId id="340" r:id="rId16"/>
    <p:sldId id="314" r:id="rId17"/>
    <p:sldId id="355" r:id="rId18"/>
    <p:sldId id="268" r:id="rId19"/>
    <p:sldId id="269" r:id="rId20"/>
    <p:sldId id="270" r:id="rId21"/>
    <p:sldId id="356" r:id="rId22"/>
    <p:sldId id="357" r:id="rId23"/>
    <p:sldId id="358" r:id="rId24"/>
    <p:sldId id="359" r:id="rId25"/>
    <p:sldId id="28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30" autoAdjust="0"/>
  </p:normalViewPr>
  <p:slideViewPr>
    <p:cSldViewPr snapToGrid="0">
      <p:cViewPr varScale="1">
        <p:scale>
          <a:sx n="64" d="100"/>
          <a:sy n="64" d="100"/>
        </p:scale>
        <p:origin x="90" y="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8E329-7277-4CED-BE94-75714E84B37F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CA845-EA28-4BF2-9061-39DFFF07B8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45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CA845-EA28-4BF2-9061-39DFFF07B86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17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FC74-6A18-45CF-B8C7-2E5B226839FD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2936-E2B3-491D-8B44-FE871D68C3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8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FC74-6A18-45CF-B8C7-2E5B226839FD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2936-E2B3-491D-8B44-FE871D68C3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5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FC74-6A18-45CF-B8C7-2E5B226839FD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2936-E2B3-491D-8B44-FE871D68C3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5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FC74-6A18-45CF-B8C7-2E5B226839FD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2936-E2B3-491D-8B44-FE871D68C3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3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FC74-6A18-45CF-B8C7-2E5B226839FD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2936-E2B3-491D-8B44-FE871D68C3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22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FC74-6A18-45CF-B8C7-2E5B226839FD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2936-E2B3-491D-8B44-FE871D68C3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05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FC74-6A18-45CF-B8C7-2E5B226839FD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2936-E2B3-491D-8B44-FE871D68C3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4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FC74-6A18-45CF-B8C7-2E5B226839FD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2936-E2B3-491D-8B44-FE871D68C3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8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FC74-6A18-45CF-B8C7-2E5B226839FD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2936-E2B3-491D-8B44-FE871D68C3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84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FC74-6A18-45CF-B8C7-2E5B226839FD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2936-E2B3-491D-8B44-FE871D68C3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91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FC74-6A18-45CF-B8C7-2E5B226839FD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2936-E2B3-491D-8B44-FE871D68C3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35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FFC74-6A18-45CF-B8C7-2E5B226839FD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C2936-E2B3-491D-8B44-FE871D68C3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7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9311" y="1308294"/>
            <a:ext cx="9648361" cy="3803351"/>
          </a:xfrm>
        </p:spPr>
        <p:txBody>
          <a:bodyPr>
            <a:noAutofit/>
          </a:bodyPr>
          <a:lstStyle/>
          <a:p>
            <a:r>
              <a:rPr lang="ka-GE" sz="4000" dirty="0" smtClean="0"/>
              <a:t>გურჯაანის მუნიციპალიტეტის </a:t>
            </a:r>
            <a:r>
              <a:rPr lang="ka-GE" sz="4000" dirty="0" smtClean="0"/>
              <a:t>საკრებულოს თავმჯდომარის ანგარიში მოსახლეობას</a:t>
            </a:r>
            <a:br>
              <a:rPr lang="ka-GE" sz="4000" dirty="0" smtClean="0"/>
            </a:br>
            <a:r>
              <a:rPr lang="ka-GE" sz="4000" dirty="0"/>
              <a:t/>
            </a:r>
            <a:br>
              <a:rPr lang="ka-GE" sz="4000" dirty="0"/>
            </a:b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383" y="34373"/>
            <a:ext cx="1582544" cy="1273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72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სპორტული ინფრასტრუქტურა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a-GE" dirty="0" smtClean="0"/>
              <a:t> მოეწყო და განახლდა:</a:t>
            </a:r>
          </a:p>
          <a:p>
            <a:r>
              <a:rPr lang="ka-GE" dirty="0" smtClean="0"/>
              <a:t>10 მინი სპორტული მოედანი;</a:t>
            </a:r>
          </a:p>
          <a:p>
            <a:r>
              <a:rPr lang="ka-GE" dirty="0" smtClean="0"/>
              <a:t>5 საბავშვო მოედანი;</a:t>
            </a:r>
          </a:p>
          <a:p>
            <a:r>
              <a:rPr lang="ka-GE" dirty="0"/>
              <a:t>2 სავარჯიშო სივრცე</a:t>
            </a:r>
            <a:r>
              <a:rPr lang="ka-GE" dirty="0" smtClean="0"/>
              <a:t>;</a:t>
            </a:r>
          </a:p>
          <a:p>
            <a:r>
              <a:rPr lang="ka-GE" dirty="0" smtClean="0"/>
              <a:t>1 სპორტული დარბაზი;</a:t>
            </a:r>
          </a:p>
          <a:p>
            <a:r>
              <a:rPr lang="ka-GE" dirty="0" smtClean="0"/>
              <a:t>1 ღია მოედანი ძირკოკში;</a:t>
            </a:r>
          </a:p>
          <a:p>
            <a:endParaRPr lang="ka-GE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4641" y="0"/>
            <a:ext cx="917359" cy="73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658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9 საბავშვო ბაღში </a:t>
            </a:r>
            <a:r>
              <a:rPr lang="ka-GE" dirty="0"/>
              <a:t>მოეწყო </a:t>
            </a:r>
            <a:r>
              <a:rPr lang="ka-GE" dirty="0" smtClean="0"/>
              <a:t>ცენტრალური გათბობის სისტემა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კარდენახის #4 და #3</a:t>
            </a:r>
          </a:p>
          <a:p>
            <a:r>
              <a:rPr lang="ka-GE" dirty="0" smtClean="0"/>
              <a:t>ბაკურციხე</a:t>
            </a:r>
          </a:p>
          <a:p>
            <a:r>
              <a:rPr lang="ka-GE" dirty="0" smtClean="0"/>
              <a:t>გურჯაანის#2</a:t>
            </a:r>
          </a:p>
          <a:p>
            <a:r>
              <a:rPr lang="ka-GE" dirty="0" smtClean="0"/>
              <a:t>ყიტაანი</a:t>
            </a:r>
          </a:p>
          <a:p>
            <a:r>
              <a:rPr lang="ka-GE" dirty="0" smtClean="0"/>
              <a:t>მუკუზანი</a:t>
            </a:r>
          </a:p>
          <a:p>
            <a:r>
              <a:rPr lang="ka-GE" dirty="0" smtClean="0"/>
              <a:t>კალაურის #2</a:t>
            </a:r>
          </a:p>
          <a:p>
            <a:r>
              <a:rPr lang="ka-GE" dirty="0" smtClean="0"/>
              <a:t>კახიფარი</a:t>
            </a:r>
          </a:p>
          <a:p>
            <a:r>
              <a:rPr lang="ka-GE" dirty="0" smtClean="0"/>
              <a:t>ვაჩნაძიანი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4641" y="72428"/>
            <a:ext cx="917359" cy="73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028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ახალგაზრდული ცენტრების მოწყობა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8138"/>
          </a:xfrm>
        </p:spPr>
        <p:txBody>
          <a:bodyPr/>
          <a:lstStyle/>
          <a:p>
            <a:r>
              <a:rPr lang="ka-GE" dirty="0" smtClean="0"/>
              <a:t>მუკუზნის მედიათეკა;</a:t>
            </a:r>
          </a:p>
          <a:p>
            <a:r>
              <a:rPr lang="ka-GE" dirty="0" smtClean="0"/>
              <a:t>კაჭრეთის ახალგაზრდული ცენტრი;</a:t>
            </a:r>
          </a:p>
          <a:p>
            <a:r>
              <a:rPr lang="ka-GE" dirty="0" smtClean="0"/>
              <a:t>ძირკოკის ახალგაზრდული ცენტრი;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4641" y="0"/>
            <a:ext cx="917359" cy="73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237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/>
              <a:t>სოფლის მხარდაჭერის პროგრამა </a:t>
            </a:r>
            <a:r>
              <a:rPr lang="ka-GE" dirty="0" smtClean="0"/>
              <a:t/>
            </a:r>
            <a:br>
              <a:rPr lang="ka-GE" dirty="0" smtClean="0"/>
            </a:br>
            <a:r>
              <a:rPr lang="ka-GE" sz="5400" dirty="0" smtClean="0"/>
              <a:t>36 </a:t>
            </a:r>
            <a:r>
              <a:rPr lang="ka-GE" sz="5400" dirty="0"/>
              <a:t>პროექტი - 520 000 ლარი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090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17172"/>
          </a:xfrm>
        </p:spPr>
        <p:txBody>
          <a:bodyPr>
            <a:normAutofit fontScale="90000"/>
          </a:bodyPr>
          <a:lstStyle/>
          <a:p>
            <a:pPr algn="ctr"/>
            <a:r>
              <a:rPr lang="ka-GE" dirty="0" smtClean="0"/>
              <a:t>საქართველოს პრემიერ მინისტრის მიერ ინიცირებული პროექტი „განახლებული რეგიონები“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6741"/>
            <a:ext cx="10515600" cy="3850222"/>
          </a:xfrm>
        </p:spPr>
        <p:txBody>
          <a:bodyPr/>
          <a:lstStyle/>
          <a:p>
            <a:r>
              <a:rPr lang="ka-GE" dirty="0" smtClean="0"/>
              <a:t>„პაპას“ და „ბებოს“ ბაღების რეაბილიტაცია; </a:t>
            </a:r>
          </a:p>
          <a:p>
            <a:r>
              <a:rPr lang="ka-GE" dirty="0" smtClean="0"/>
              <a:t>ქალაქ გურჯაანში, ნონეშვილის ქუჩის და ფასადების რეაბილიტაცია;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4641" y="0"/>
            <a:ext cx="917359" cy="73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902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530035"/>
          </a:xfrm>
        </p:spPr>
        <p:txBody>
          <a:bodyPr>
            <a:noAutofit/>
          </a:bodyPr>
          <a:lstStyle/>
          <a:p>
            <a:pPr algn="ctr"/>
            <a:r>
              <a:rPr lang="ka-GE" sz="3600" dirty="0" smtClean="0"/>
              <a:t>სტიქიით დაზარალებული მოსახლეობის დახმარება - მთავრობის განკარგულებით გამოყოფილი 2 620 000 ლარი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7030"/>
            <a:ext cx="10933590" cy="4576834"/>
          </a:xfrm>
        </p:spPr>
        <p:txBody>
          <a:bodyPr/>
          <a:lstStyle/>
          <a:p>
            <a:r>
              <a:rPr lang="ka-GE" dirty="0" smtClean="0"/>
              <a:t>202 </a:t>
            </a:r>
            <a:r>
              <a:rPr lang="ka-GE" dirty="0"/>
              <a:t>სახლის </a:t>
            </a:r>
            <a:r>
              <a:rPr lang="ka-GE" dirty="0" smtClean="0"/>
              <a:t>სახურავის რეაბილიტაცია;</a:t>
            </a:r>
            <a:r>
              <a:rPr lang="ka-GE" dirty="0"/>
              <a:t> </a:t>
            </a:r>
            <a:endParaRPr lang="ka-GE" dirty="0" smtClean="0"/>
          </a:p>
          <a:p>
            <a:r>
              <a:rPr lang="ka-GE" dirty="0" smtClean="0"/>
              <a:t>ახტალის </a:t>
            </a:r>
            <a:r>
              <a:rPr lang="ka-GE" dirty="0"/>
              <a:t>ხევზე </a:t>
            </a:r>
            <a:r>
              <a:rPr lang="ka-GE" dirty="0" smtClean="0"/>
              <a:t>საყრდენი კედლის მოწყობა;</a:t>
            </a:r>
          </a:p>
          <a:p>
            <a:r>
              <a:rPr lang="ka-GE" dirty="0" smtClean="0"/>
              <a:t>ქალაქ </a:t>
            </a:r>
            <a:r>
              <a:rPr lang="ka-GE" dirty="0"/>
              <a:t>გურჯაანში ვარაზაშვილისა და ზურაბაშვილის ქუჩების </a:t>
            </a:r>
            <a:r>
              <a:rPr lang="ka-GE" dirty="0" smtClean="0"/>
              <a:t>რეაბილიტაცია (მიმდინარე);</a:t>
            </a:r>
            <a:endParaRPr lang="ka-GE" dirty="0"/>
          </a:p>
          <a:p>
            <a:endParaRPr lang="ka-GE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4641" y="0"/>
            <a:ext cx="917359" cy="73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9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30818"/>
            <a:ext cx="10515600" cy="1624612"/>
          </a:xfrm>
        </p:spPr>
        <p:txBody>
          <a:bodyPr>
            <a:normAutofit/>
          </a:bodyPr>
          <a:lstStyle/>
          <a:p>
            <a:pPr algn="ctr"/>
            <a:r>
              <a:rPr lang="ka-GE" dirty="0" smtClean="0"/>
              <a:t>ა(ა)იპ გურჯაანის გარე განათების სერვისი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4641" y="0"/>
            <a:ext cx="917359" cy="73845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3794"/>
            <a:ext cx="10515600" cy="4783169"/>
          </a:xfrm>
        </p:spPr>
        <p:txBody>
          <a:bodyPr/>
          <a:lstStyle/>
          <a:p>
            <a:r>
              <a:rPr lang="ka-GE" dirty="0" smtClean="0"/>
              <a:t>50 უბანში გარე-განათების მოწყობა;</a:t>
            </a:r>
            <a:endParaRPr lang="ka-GE" dirty="0"/>
          </a:p>
          <a:p>
            <a:r>
              <a:rPr lang="ka-GE" dirty="0" smtClean="0"/>
              <a:t>ბაკურციხე-გურჯაანი-კახიფარის </a:t>
            </a:r>
            <a:r>
              <a:rPr lang="ka-GE" dirty="0"/>
              <a:t>ავტომაგისტრალზე </a:t>
            </a:r>
            <a:r>
              <a:rPr lang="ka-GE" dirty="0" smtClean="0"/>
              <a:t>1300 ცალი ქუჩის სანათის მონტაჟი;</a:t>
            </a:r>
            <a:endParaRPr lang="ka-GE" dirty="0"/>
          </a:p>
          <a:p>
            <a:r>
              <a:rPr lang="ka-GE" dirty="0" smtClean="0"/>
              <a:t>სოფელ </a:t>
            </a:r>
            <a:r>
              <a:rPr lang="ka-GE" dirty="0"/>
              <a:t>გურჯაანსა და ჭანდარში არსებულ ორ მინი </a:t>
            </a:r>
            <a:r>
              <a:rPr lang="ka-GE" dirty="0" smtClean="0"/>
              <a:t>მოედანზე განათების მონტაჟი.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412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dirty="0" smtClean="0"/>
              <a:t>ა(ა)იპ გურჯაანის დასუფთავების სამსახური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a-GE" dirty="0" smtClean="0"/>
              <a:t>დაემატა:</a:t>
            </a:r>
          </a:p>
          <a:p>
            <a:r>
              <a:rPr lang="ka-GE" dirty="0" smtClean="0"/>
              <a:t>3 ნარჩენების შესაგროვებელი მანქანა;</a:t>
            </a:r>
          </a:p>
          <a:p>
            <a:r>
              <a:rPr lang="ka-GE" dirty="0" smtClean="0"/>
              <a:t>500 ცალი ახალი კონტეინერი;</a:t>
            </a:r>
            <a:br>
              <a:rPr lang="ka-GE" dirty="0" smtClean="0"/>
            </a:br>
            <a:endParaRPr lang="ka-GE" dirty="0" smtClean="0"/>
          </a:p>
          <a:p>
            <a:r>
              <a:rPr lang="ka-GE" i="1" dirty="0" smtClean="0"/>
              <a:t> მუდმივ რეჟიმში ხორციელდება:</a:t>
            </a:r>
            <a:br>
              <a:rPr lang="ka-GE" i="1" dirty="0" smtClean="0"/>
            </a:br>
            <a:r>
              <a:rPr lang="ka-GE" dirty="0" smtClean="0"/>
              <a:t> </a:t>
            </a:r>
            <a:r>
              <a:rPr lang="ka-GE" i="1" dirty="0" smtClean="0"/>
              <a:t>ქალაქის ცენტრალური ქუჩებისა და სკვერების დასუფთავება;</a:t>
            </a:r>
          </a:p>
          <a:p>
            <a:pPr marL="0" indent="0">
              <a:buNone/>
            </a:pPr>
            <a:r>
              <a:rPr lang="ka-GE" i="1" dirty="0" smtClean="0"/>
              <a:t>    სასაფლაოების მოვლა-პატრონობა;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4641" y="0"/>
            <a:ext cx="917359" cy="73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358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9899211" cy="1660123"/>
          </a:xfrm>
        </p:spPr>
        <p:txBody>
          <a:bodyPr>
            <a:noAutofit/>
          </a:bodyPr>
          <a:lstStyle/>
          <a:p>
            <a:pPr algn="ctr"/>
            <a:r>
              <a:rPr lang="ka-GE" sz="3600" dirty="0" smtClean="0"/>
              <a:t>გურჯაანის მუნიციპალიტეტის მერიის </a:t>
            </a:r>
            <a:r>
              <a:rPr lang="ka-GE" sz="2800" dirty="0" smtClean="0"/>
              <a:t>სოციალური პაკეტი </a:t>
            </a:r>
            <a:r>
              <a:rPr lang="en-US" sz="2800" dirty="0" smtClean="0">
                <a:latin typeface="Sylfaen" panose="010A0502050306030303" pitchFamily="18" charset="0"/>
              </a:rPr>
              <a:t>20</a:t>
            </a:r>
            <a:r>
              <a:rPr lang="ka-GE" sz="2800" dirty="0" smtClean="0">
                <a:latin typeface="Sylfaen" panose="010A0502050306030303" pitchFamily="18" charset="0"/>
              </a:rPr>
              <a:t>23</a:t>
            </a:r>
            <a:r>
              <a:rPr lang="ka-GE" sz="2800" dirty="0" smtClean="0"/>
              <a:t> წელს განისაზღვრა </a:t>
            </a:r>
            <a:r>
              <a:rPr lang="ka-GE" sz="2800" b="1" dirty="0"/>
              <a:t>2 695 </a:t>
            </a:r>
            <a:r>
              <a:rPr lang="ka-GE" sz="2800" b="1" dirty="0" smtClean="0"/>
              <a:t>000 ლარით</a:t>
            </a:r>
            <a:r>
              <a:rPr lang="ka-GE" sz="2800" dirty="0" smtClean="0"/>
              <a:t> </a:t>
            </a:r>
            <a:r>
              <a:rPr lang="ka-GE" sz="2800" dirty="0"/>
              <a:t>. </a:t>
            </a:r>
            <a:r>
              <a:rPr lang="ka-GE" sz="2800" dirty="0" smtClean="0"/>
              <a:t>ჯამში ისარგებლა 3700-მდე ბენეფიციარმა. </a:t>
            </a:r>
            <a:br>
              <a:rPr lang="ka-GE" sz="2800" dirty="0" smtClean="0"/>
            </a:br>
            <a:r>
              <a:rPr lang="ka-GE" sz="2800" dirty="0" smtClean="0"/>
              <a:t>ათი თვის მონაცემებით: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0124"/>
            <a:ext cx="10515600" cy="4998127"/>
          </a:xfrm>
        </p:spPr>
        <p:txBody>
          <a:bodyPr>
            <a:normAutofit fontScale="70000" lnSpcReduction="20000"/>
          </a:bodyPr>
          <a:lstStyle/>
          <a:p>
            <a:r>
              <a:rPr lang="ka-GE" sz="3100" b="1" dirty="0" smtClean="0"/>
              <a:t>281 </a:t>
            </a:r>
            <a:r>
              <a:rPr lang="ka-GE" sz="3100" dirty="0" smtClean="0"/>
              <a:t> ოჯახს გადაეცა ახალშობილის დახმარება, ჯამში - </a:t>
            </a:r>
            <a:r>
              <a:rPr lang="ka-GE" sz="3100" b="1" dirty="0" smtClean="0"/>
              <a:t>111 000 </a:t>
            </a:r>
            <a:r>
              <a:rPr lang="ka-GE" sz="3100" dirty="0" smtClean="0"/>
              <a:t>ლარი;</a:t>
            </a:r>
          </a:p>
          <a:p>
            <a:endParaRPr lang="ka-GE" sz="3100" dirty="0" smtClean="0"/>
          </a:p>
          <a:p>
            <a:r>
              <a:rPr lang="ka-GE" sz="3100" b="1" dirty="0" smtClean="0"/>
              <a:t>195</a:t>
            </a:r>
            <a:r>
              <a:rPr lang="ka-GE" sz="3100" dirty="0" smtClean="0"/>
              <a:t> მრავალშვილიანი ოჯახი იღებს მერიის ყოველთვიურ დახმარებას, ჯამში -</a:t>
            </a:r>
            <a:r>
              <a:rPr lang="ka-GE" sz="3100" b="1" dirty="0" smtClean="0"/>
              <a:t>207 100</a:t>
            </a:r>
            <a:r>
              <a:rPr lang="en-US" sz="3100" b="1" dirty="0" smtClean="0"/>
              <a:t> </a:t>
            </a:r>
            <a:r>
              <a:rPr lang="ka-GE" sz="3100" dirty="0" smtClean="0"/>
              <a:t>ლარი;</a:t>
            </a:r>
          </a:p>
          <a:p>
            <a:r>
              <a:rPr lang="ka-GE" sz="3100" b="1" dirty="0" smtClean="0"/>
              <a:t>112</a:t>
            </a:r>
            <a:r>
              <a:rPr lang="ka-GE" sz="3100" dirty="0" smtClean="0"/>
              <a:t>-მა ბენეფიციარმა ისარგებლა ბავშვთა სამედიცინო სოციალური რეაბილიტაციის პროგრამით, ჯამში - </a:t>
            </a:r>
            <a:r>
              <a:rPr lang="ka-GE" sz="3100" b="1" dirty="0" smtClean="0"/>
              <a:t>77 770 </a:t>
            </a:r>
            <a:r>
              <a:rPr lang="ka-GE" sz="3100" dirty="0" smtClean="0"/>
              <a:t>ლარი;</a:t>
            </a:r>
          </a:p>
          <a:p>
            <a:endParaRPr lang="ka-GE" sz="3100" dirty="0" smtClean="0"/>
          </a:p>
          <a:p>
            <a:r>
              <a:rPr lang="ka-GE" sz="3100" b="1" dirty="0" smtClean="0"/>
              <a:t>1641</a:t>
            </a:r>
            <a:r>
              <a:rPr lang="en-US" sz="3100" dirty="0" smtClean="0"/>
              <a:t> </a:t>
            </a:r>
            <a:r>
              <a:rPr lang="ka-GE" sz="3100" dirty="0" smtClean="0"/>
              <a:t>ბენეფიციარს გაეწია სამედიცინო მომსახურების და მედიკამენტების შეძენის თანადაფინანსება, ჯამში - </a:t>
            </a:r>
            <a:r>
              <a:rPr lang="ka-GE" sz="3100" b="1" dirty="0" smtClean="0"/>
              <a:t>479 621 </a:t>
            </a:r>
            <a:r>
              <a:rPr lang="ka-GE" sz="3100" dirty="0" smtClean="0"/>
              <a:t>ლარი;</a:t>
            </a:r>
          </a:p>
          <a:p>
            <a:endParaRPr lang="ka-GE" sz="3100" dirty="0" smtClean="0"/>
          </a:p>
          <a:p>
            <a:r>
              <a:rPr lang="ka-GE" sz="3100" b="1" dirty="0" smtClean="0"/>
              <a:t>295</a:t>
            </a:r>
            <a:r>
              <a:rPr lang="ka-GE" sz="3100" dirty="0" smtClean="0"/>
              <a:t>-მა </a:t>
            </a:r>
            <a:r>
              <a:rPr lang="ka-GE" sz="3100" dirty="0"/>
              <a:t>ბენეფიციარმა ისარგებლა ერთჯერადი დახმარებით, ჯამში - </a:t>
            </a:r>
            <a:r>
              <a:rPr lang="ka-GE" sz="3100" b="1" dirty="0" smtClean="0"/>
              <a:t>37  000 </a:t>
            </a:r>
            <a:r>
              <a:rPr lang="ka-GE" sz="3100" dirty="0"/>
              <a:t>ლარი;</a:t>
            </a:r>
          </a:p>
          <a:p>
            <a:pPr marL="0" indent="0">
              <a:buNone/>
            </a:pPr>
            <a:endParaRPr lang="ka-GE" sz="3100" b="1" dirty="0"/>
          </a:p>
          <a:p>
            <a:r>
              <a:rPr lang="ka-GE" sz="3100" b="1" dirty="0" smtClean="0"/>
              <a:t>18</a:t>
            </a:r>
            <a:r>
              <a:rPr lang="ka-GE" sz="3100" dirty="0" smtClean="0"/>
              <a:t> სოციალურად დაუცველ სტუდენტს გაეწია უმაღლესში სწავლის საფასურის თანადაფინანსება, ჯამში - </a:t>
            </a:r>
            <a:r>
              <a:rPr lang="ka-GE" sz="3100" b="1" dirty="0" smtClean="0"/>
              <a:t>17 125</a:t>
            </a:r>
            <a:r>
              <a:rPr lang="ka-GE" sz="3100" dirty="0" smtClean="0"/>
              <a:t> ლარი;</a:t>
            </a:r>
          </a:p>
          <a:p>
            <a:endParaRPr lang="ka-GE" sz="31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3079" y="218356"/>
            <a:ext cx="1318921" cy="10437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553"/>
            <a:ext cx="10019190" cy="6467691"/>
          </a:xfrm>
        </p:spPr>
        <p:txBody>
          <a:bodyPr>
            <a:noAutofit/>
          </a:bodyPr>
          <a:lstStyle/>
          <a:p>
            <a:r>
              <a:rPr lang="ka-GE" sz="3200" b="1" dirty="0" smtClean="0"/>
              <a:t>134</a:t>
            </a:r>
            <a:r>
              <a:rPr lang="ka-GE" sz="3200" dirty="0" smtClean="0"/>
              <a:t> ჰემოდიალიზის სახელმწიფო პროგრამით მოსარგებლე ბენეფიციარს გაეწია ყოველთვიური დახმარება ტრანსპორტირებისთვის, ჯამში -  </a:t>
            </a:r>
            <a:r>
              <a:rPr lang="ka-GE" sz="3200" b="1" dirty="0" smtClean="0"/>
              <a:t>123 750 </a:t>
            </a:r>
            <a:r>
              <a:rPr lang="ka-GE" sz="3200" dirty="0" smtClean="0"/>
              <a:t>ლარი;</a:t>
            </a:r>
          </a:p>
          <a:p>
            <a:r>
              <a:rPr lang="ka-GE" sz="3200" b="1" dirty="0" smtClean="0"/>
              <a:t>7</a:t>
            </a:r>
            <a:r>
              <a:rPr lang="en-US" sz="3200" dirty="0" smtClean="0"/>
              <a:t> </a:t>
            </a:r>
            <a:r>
              <a:rPr lang="ka-GE" sz="3200" dirty="0" smtClean="0"/>
              <a:t>სტიქიური მოვლენებით დაზარალებულ ოჯახს გაეწია დახმარება, ჯამში - </a:t>
            </a:r>
            <a:r>
              <a:rPr lang="ka-GE" sz="3200" b="1" dirty="0" smtClean="0"/>
              <a:t>32 981 </a:t>
            </a:r>
            <a:r>
              <a:rPr lang="ka-GE" sz="3200" dirty="0" smtClean="0"/>
              <a:t>ლარი;</a:t>
            </a:r>
          </a:p>
          <a:p>
            <a:endParaRPr lang="ka-GE" sz="3200" dirty="0" smtClean="0"/>
          </a:p>
          <a:p>
            <a:r>
              <a:rPr lang="ka-GE" sz="3200" b="1" dirty="0" smtClean="0"/>
              <a:t>213</a:t>
            </a:r>
            <a:r>
              <a:rPr lang="ka-GE" sz="3200" dirty="0" smtClean="0"/>
              <a:t> ოჯახი სარგებლობს ელ.ენერგიის გადასახადის თანადაფინანსებით, ჯამში - </a:t>
            </a:r>
            <a:r>
              <a:rPr lang="ka-GE" sz="3200" b="1" dirty="0" smtClean="0"/>
              <a:t>32 310 </a:t>
            </a:r>
            <a:r>
              <a:rPr lang="ka-GE" sz="3200" dirty="0" smtClean="0"/>
              <a:t>ლარი;</a:t>
            </a:r>
          </a:p>
          <a:p>
            <a:r>
              <a:rPr lang="ka-GE" sz="3200" dirty="0" smtClean="0"/>
              <a:t>347-მა ბენეფიციარმა ისარგებლა უფასო საკვების უზრუნველყოფის ქვეპროგრამით, ჰჯამში - 432 146 ლარი;  </a:t>
            </a:r>
          </a:p>
          <a:p>
            <a:r>
              <a:rPr lang="ka-GE" sz="3200" dirty="0" smtClean="0"/>
              <a:t>და სხვა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456" y="0"/>
            <a:ext cx="1582544" cy="12739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/>
              <a:t>2023 წელს </a:t>
            </a:r>
            <a:r>
              <a:rPr lang="ka-GE" sz="3200" dirty="0" smtClean="0"/>
              <a:t>გურჯაანის მუნიციპალიტეტის საკრებულოში ჩატარდა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a-GE" dirty="0" smtClean="0"/>
              <a:t> საკრებულოს  16 სხდომა</a:t>
            </a:r>
          </a:p>
          <a:p>
            <a:pPr lvl="0"/>
            <a:r>
              <a:rPr lang="ka-GE" dirty="0" smtClean="0"/>
              <a:t>ბიუროს 16</a:t>
            </a:r>
            <a:r>
              <a:rPr lang="en-US" dirty="0" smtClean="0"/>
              <a:t> </a:t>
            </a:r>
            <a:r>
              <a:rPr lang="ka-GE" dirty="0" smtClean="0">
                <a:solidFill>
                  <a:prstClr val="black"/>
                </a:solidFill>
              </a:rPr>
              <a:t>სხდომა</a:t>
            </a:r>
            <a:endParaRPr lang="ka-GE" dirty="0" smtClean="0"/>
          </a:p>
          <a:p>
            <a:pPr lvl="0"/>
            <a:r>
              <a:rPr lang="ka-GE" dirty="0" smtClean="0"/>
              <a:t>უმრავლესობის 13</a:t>
            </a:r>
            <a:r>
              <a:rPr lang="en-US" dirty="0" smtClean="0"/>
              <a:t> </a:t>
            </a:r>
            <a:r>
              <a:rPr lang="ka-GE" dirty="0" smtClean="0">
                <a:solidFill>
                  <a:prstClr val="black"/>
                </a:solidFill>
              </a:rPr>
              <a:t>სხდომა</a:t>
            </a:r>
            <a:endParaRPr lang="ka-GE" dirty="0" smtClean="0"/>
          </a:p>
          <a:p>
            <a:r>
              <a:rPr lang="ka-GE" dirty="0" smtClean="0"/>
              <a:t>საფინანსო საბიუჯეტო კომისიის 6 სხდომა</a:t>
            </a:r>
          </a:p>
          <a:p>
            <a:r>
              <a:rPr lang="ka-GE" dirty="0" smtClean="0"/>
              <a:t>სოციალურ საკითხთა, კულტურის განათლებისა და ახალგაზრდულ საქმეთა კომისიის 3 სხდომა</a:t>
            </a:r>
          </a:p>
          <a:p>
            <a:r>
              <a:rPr lang="ka-GE" dirty="0" smtClean="0"/>
              <a:t>სივრცით ტერიტორიული დაგეგმარების, ინფრასტრუქტურისა და ბუნებრივი რესურსების კომისიის 7 სხდომა</a:t>
            </a:r>
          </a:p>
          <a:p>
            <a:r>
              <a:rPr lang="ka-GE" dirty="0" smtClean="0"/>
              <a:t>იურიდიულ საკითხთა კომისიის 10 სხდომა</a:t>
            </a:r>
          </a:p>
          <a:p>
            <a:r>
              <a:rPr lang="ka-GE" dirty="0" smtClean="0"/>
              <a:t>ეკონომიკისა და ქონების მართვის საკითხთა კომისიის 13 სხდომა</a:t>
            </a:r>
          </a:p>
          <a:p>
            <a:pPr marL="0" indent="0">
              <a:buNone/>
            </a:pPr>
            <a:endParaRPr lang="ka-GE" dirty="0" smtClean="0"/>
          </a:p>
          <a:p>
            <a:endParaRPr lang="ka-G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5269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5411"/>
            <a:ext cx="10028068" cy="1029808"/>
          </a:xfrm>
        </p:spPr>
        <p:txBody>
          <a:bodyPr>
            <a:noAutofit/>
          </a:bodyPr>
          <a:lstStyle/>
          <a:p>
            <a:pPr algn="ctr"/>
            <a:r>
              <a:rPr lang="ka-GE" sz="2400" dirty="0" smtClean="0">
                <a:latin typeface="Sylfaen heading"/>
              </a:rPr>
              <a:t>2023</a:t>
            </a:r>
            <a:r>
              <a:rPr lang="ka-GE" sz="2400" dirty="0" smtClean="0"/>
              <a:t> </a:t>
            </a:r>
            <a:r>
              <a:rPr lang="ka-GE" sz="2400" dirty="0"/>
              <a:t>წელს კულტურის, განათლების, სპორტისა და ახალგაზრდული  მიმართულებით განხორციელებული პროექტები: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9333"/>
            <a:ext cx="10515600" cy="51446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ka-GE" dirty="0" smtClean="0"/>
          </a:p>
          <a:p>
            <a:pPr marL="0" indent="0">
              <a:buNone/>
            </a:pPr>
            <a:r>
              <a:rPr lang="ka-GE" b="1" dirty="0" smtClean="0"/>
              <a:t>ა(ა)იპ გურჯაანის მუნიციპალური კულტურის ცენტრი:</a:t>
            </a:r>
            <a:r>
              <a:rPr lang="ka-GE" dirty="0"/>
              <a:t> </a:t>
            </a:r>
            <a:endParaRPr lang="en-US" dirty="0"/>
          </a:p>
          <a:p>
            <a:pPr lvl="0"/>
            <a:r>
              <a:rPr lang="ka-GE" dirty="0"/>
              <a:t>„გურჯაანის ღვინის ფესტივალი 2023“;</a:t>
            </a:r>
            <a:endParaRPr lang="en-US" dirty="0"/>
          </a:p>
          <a:p>
            <a:pPr lvl="0"/>
            <a:r>
              <a:rPr lang="ka-GE" dirty="0"/>
              <a:t>26 მაისი - საქართველოს დამოუკიდებლობის დღე;</a:t>
            </a:r>
            <a:endParaRPr lang="en-US" dirty="0"/>
          </a:p>
          <a:p>
            <a:pPr lvl="0"/>
            <a:r>
              <a:rPr lang="ka-GE" dirty="0"/>
              <a:t>1 ივნისი </a:t>
            </a:r>
            <a:r>
              <a:rPr lang="ka-GE" dirty="0" smtClean="0"/>
              <a:t>ბავშვთა </a:t>
            </a:r>
            <a:r>
              <a:rPr lang="ka-GE" dirty="0"/>
              <a:t>დაცვის </a:t>
            </a:r>
            <a:r>
              <a:rPr lang="ka-GE" dirty="0" smtClean="0"/>
              <a:t>საერთაშორისო </a:t>
            </a:r>
            <a:r>
              <a:rPr lang="ka-GE" dirty="0"/>
              <a:t>დღე;</a:t>
            </a:r>
            <a:endParaRPr lang="en-US" dirty="0"/>
          </a:p>
          <a:p>
            <a:pPr lvl="0"/>
            <a:r>
              <a:rPr lang="ka-GE" dirty="0"/>
              <a:t>ეროვნულის სამოსის დღე;</a:t>
            </a:r>
            <a:endParaRPr lang="en-US" dirty="0"/>
          </a:p>
          <a:p>
            <a:pPr lvl="0"/>
            <a:r>
              <a:rPr lang="ka-GE" dirty="0" smtClean="0"/>
              <a:t>მხიარულთა </a:t>
            </a:r>
            <a:r>
              <a:rPr lang="ka-GE" dirty="0"/>
              <a:t>და საზრიანთა სასკოლო ჩემპიონატი;</a:t>
            </a:r>
            <a:endParaRPr lang="en-US" dirty="0"/>
          </a:p>
          <a:p>
            <a:pPr lvl="0"/>
            <a:r>
              <a:rPr lang="ka-GE" dirty="0"/>
              <a:t>საახალწლო ღონისძიებები ქალაქ გურჯაანსა და მუნიციპალიტეტის სოფლებში;</a:t>
            </a:r>
            <a:endParaRPr lang="en-US" dirty="0"/>
          </a:p>
          <a:p>
            <a:pPr lvl="0"/>
            <a:r>
              <a:rPr lang="ka-GE" dirty="0"/>
              <a:t>ფოლკლორული ანსამბლების მიმდინარე და </a:t>
            </a:r>
            <a:r>
              <a:rPr lang="ka-GE" dirty="0" smtClean="0"/>
              <a:t>საანგარიშო </a:t>
            </a:r>
            <a:r>
              <a:rPr lang="ka-GE" dirty="0"/>
              <a:t>კონცერტები;</a:t>
            </a:r>
            <a:endParaRPr lang="en-US" dirty="0"/>
          </a:p>
          <a:p>
            <a:pPr lvl="0"/>
            <a:r>
              <a:rPr lang="en-US" dirty="0" err="1">
                <a:latin typeface="Sylfaen" panose="010A0502050306030303" pitchFamily="18" charset="0"/>
              </a:rPr>
              <a:t>ველისციხის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ვასო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გოძიაშვილის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სახელობის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თეატრალური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სტუდი</a:t>
            </a:r>
            <a:r>
              <a:rPr lang="ka-GE" dirty="0" smtClean="0">
                <a:latin typeface="Sylfaen" panose="010A0502050306030303" pitchFamily="18" charset="0"/>
              </a:rPr>
              <a:t>ა </a:t>
            </a:r>
            <a:r>
              <a:rPr lang="en-US" dirty="0">
                <a:latin typeface="Sylfaen" panose="010A0502050306030303" pitchFamily="18" charset="0"/>
              </a:rPr>
              <a:t>,,</a:t>
            </a:r>
            <a:r>
              <a:rPr lang="en-US" dirty="0" err="1" smtClean="0">
                <a:latin typeface="Sylfaen" panose="010A0502050306030303" pitchFamily="18" charset="0"/>
              </a:rPr>
              <a:t>იმედ</a:t>
            </a:r>
            <a:r>
              <a:rPr lang="ka-GE" dirty="0" smtClean="0">
                <a:latin typeface="Sylfaen" panose="010A0502050306030303" pitchFamily="18" charset="0"/>
              </a:rPr>
              <a:t>ის“ მიუზიკლი</a:t>
            </a:r>
            <a:r>
              <a:rPr lang="en-US" dirty="0" smtClean="0">
                <a:latin typeface="Sylfaen" panose="010A0502050306030303" pitchFamily="18" charset="0"/>
              </a:rPr>
              <a:t> ,,</a:t>
            </a:r>
            <a:r>
              <a:rPr lang="en-US" dirty="0" err="1">
                <a:latin typeface="Sylfaen" panose="010A0502050306030303" pitchFamily="18" charset="0"/>
              </a:rPr>
              <a:t>სამი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გოჭი</a:t>
            </a:r>
            <a:r>
              <a:rPr lang="en-US" dirty="0">
                <a:latin typeface="Sylfaen" panose="010A0502050306030303" pitchFamily="18" charset="0"/>
              </a:rPr>
              <a:t>’ </a:t>
            </a:r>
            <a:r>
              <a:rPr lang="ka-GE" dirty="0">
                <a:latin typeface="Sylfaen" panose="010A0502050306030303" pitchFamily="18" charset="0"/>
              </a:rPr>
              <a:t>და „</a:t>
            </a:r>
            <a:r>
              <a:rPr lang="ka-GE" dirty="0" smtClean="0">
                <a:latin typeface="Sylfaen" panose="010A0502050306030303" pitchFamily="18" charset="0"/>
              </a:rPr>
              <a:t>კომბლე“;</a:t>
            </a:r>
            <a:r>
              <a:rPr lang="en-US" dirty="0">
                <a:latin typeface="Sylfaen" panose="010A0502050306030303" pitchFamily="18" charset="0"/>
              </a:rPr>
              <a:t>	</a:t>
            </a:r>
          </a:p>
          <a:p>
            <a:pPr lvl="0"/>
            <a:r>
              <a:rPr lang="ka-GE" dirty="0" smtClean="0"/>
              <a:t>და სხვა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456" y="0"/>
            <a:ext cx="1582544" cy="12739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747318"/>
          </a:xfrm>
        </p:spPr>
        <p:txBody>
          <a:bodyPr>
            <a:normAutofit fontScale="90000"/>
          </a:bodyPr>
          <a:lstStyle/>
          <a:p>
            <a:r>
              <a:rPr lang="ka-GE" b="1" dirty="0"/>
              <a:t>ა(ა)იპ გურჯაანის საბიბლიოთეკო და სამუზეუმო </a:t>
            </a:r>
            <a:r>
              <a:rPr lang="ka-GE" b="1" dirty="0" smtClean="0"/>
              <a:t>გაერთიანება: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2875"/>
            <a:ext cx="10515600" cy="46740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pPr lvl="0"/>
            <a:r>
              <a:rPr lang="ka-GE" sz="2100" dirty="0"/>
              <a:t>გურჯაანის </a:t>
            </a:r>
            <a:r>
              <a:rPr lang="ka-GE" sz="2100" dirty="0" smtClean="0"/>
              <a:t>საერთაშორისო </a:t>
            </a:r>
            <a:r>
              <a:rPr lang="ka-GE" sz="2100" dirty="0"/>
              <a:t>ახალგაზრდული </a:t>
            </a:r>
            <a:r>
              <a:rPr lang="ka-GE" sz="2100" dirty="0" smtClean="0"/>
              <a:t>ფორუმი</a:t>
            </a:r>
            <a:r>
              <a:rPr lang="ka-GE" sz="2100" dirty="0"/>
              <a:t>;</a:t>
            </a:r>
            <a:endParaRPr lang="en-US" sz="2100" dirty="0"/>
          </a:p>
          <a:p>
            <a:pPr lvl="0"/>
            <a:r>
              <a:rPr lang="ka-GE" sz="2100" dirty="0"/>
              <a:t>პროექტი „მომავლის პროფესიები“;</a:t>
            </a:r>
            <a:endParaRPr lang="en-US" sz="2100" dirty="0"/>
          </a:p>
          <a:p>
            <a:pPr lvl="0"/>
            <a:r>
              <a:rPr lang="ka-GE" sz="2100" dirty="0"/>
              <a:t>,,ახალგაზრდებისთვის თანამედროვე უნარებისა და კომპეტენციების განვითარება“;</a:t>
            </a:r>
            <a:endParaRPr lang="en-US" sz="2100" dirty="0"/>
          </a:p>
          <a:p>
            <a:pPr lvl="0"/>
            <a:r>
              <a:rPr lang="ka-GE" sz="2100" dirty="0"/>
              <a:t>ინტელექტუალური თამაში  „რა? სად? </a:t>
            </a:r>
            <a:r>
              <a:rPr lang="ka-GE" sz="2100" dirty="0" smtClean="0"/>
              <a:t>როდის?“ </a:t>
            </a:r>
            <a:r>
              <a:rPr lang="ka-GE" sz="2100" dirty="0"/>
              <a:t>; </a:t>
            </a:r>
            <a:r>
              <a:rPr lang="ka-GE" sz="2100" dirty="0" smtClean="0"/>
              <a:t/>
            </a:r>
            <a:br>
              <a:rPr lang="ka-GE" sz="2100" dirty="0" smtClean="0"/>
            </a:br>
            <a:endParaRPr lang="ka-GE" sz="2100" dirty="0"/>
          </a:p>
          <a:p>
            <a:pPr lvl="0"/>
            <a:r>
              <a:rPr lang="ka-GE" sz="1600" dirty="0" smtClean="0"/>
              <a:t>ქალაქ </a:t>
            </a:r>
            <a:r>
              <a:rPr lang="ka-GE" sz="1600" dirty="0"/>
              <a:t>ბათუმში გამართულ ტურიზმისა და სასტუმრო აღჭურვილობის მე-14 საერთაშორისო </a:t>
            </a:r>
            <a:r>
              <a:rPr lang="ka-GE" sz="1600" dirty="0" smtClean="0"/>
              <a:t>გამოფენაზე მონაწილება;</a:t>
            </a:r>
            <a:endParaRPr lang="en-US" sz="1600" dirty="0"/>
          </a:p>
          <a:p>
            <a:pPr lvl="0"/>
            <a:r>
              <a:rPr lang="ka-GE" sz="1500" dirty="0" smtClean="0"/>
              <a:t>წიგნადი ფონდის განახლება - 600 </a:t>
            </a:r>
            <a:r>
              <a:rPr lang="ka-GE" sz="1500" dirty="0"/>
              <a:t>-ზე მეტი დასახელების </a:t>
            </a:r>
            <a:r>
              <a:rPr lang="ka-GE" sz="1500" dirty="0" smtClean="0"/>
              <a:t>წიგნი; </a:t>
            </a:r>
            <a:endParaRPr lang="en-US" sz="1500" dirty="0"/>
          </a:p>
          <a:p>
            <a:pPr lvl="0"/>
            <a:r>
              <a:rPr lang="ka-GE" sz="1500" dirty="0" smtClean="0"/>
              <a:t>ახალი </a:t>
            </a:r>
            <a:r>
              <a:rPr lang="ka-GE" sz="1500" dirty="0"/>
              <a:t>სერვისი -  </a:t>
            </a:r>
            <a:r>
              <a:rPr lang="ka-GE" sz="1500" dirty="0" smtClean="0"/>
              <a:t>7000 </a:t>
            </a:r>
            <a:r>
              <a:rPr lang="ka-GE" sz="1500" dirty="0"/>
              <a:t>- მდე დასახელების ელექტრონული წიგნი</a:t>
            </a:r>
            <a:r>
              <a:rPr lang="ka-GE" sz="1500" dirty="0" smtClean="0"/>
              <a:t>;</a:t>
            </a:r>
            <a:endParaRPr lang="en-US" sz="1500" dirty="0"/>
          </a:p>
          <a:p>
            <a:r>
              <a:rPr lang="ka-GE" sz="1400" dirty="0"/>
              <a:t>გურჯაანის შოთა რუსთაველის სახელობის </a:t>
            </a:r>
            <a:r>
              <a:rPr lang="ka-GE" sz="1400" dirty="0" smtClean="0"/>
              <a:t>ბიბლიოთეკა - </a:t>
            </a:r>
            <a:r>
              <a:rPr lang="ka-GE" sz="1400" dirty="0"/>
              <a:t>5,180 </a:t>
            </a:r>
            <a:r>
              <a:rPr lang="ka-GE" sz="1400" dirty="0" smtClean="0"/>
              <a:t>მკითხველი,  </a:t>
            </a:r>
            <a:r>
              <a:rPr lang="ka-GE" sz="1400" dirty="0"/>
              <a:t>8,671 სხვადასხვა სერვისით </a:t>
            </a:r>
            <a:r>
              <a:rPr lang="ka-GE" sz="1400" dirty="0" smtClean="0"/>
              <a:t>დაინტერესებული ვიზიტორი;</a:t>
            </a:r>
            <a:endParaRPr lang="ka-GE" sz="1500" dirty="0" smtClean="0"/>
          </a:p>
          <a:p>
            <a:pPr lvl="0"/>
            <a:r>
              <a:rPr lang="ka-GE" sz="1500" dirty="0" smtClean="0"/>
              <a:t>გაერთიანებაში შემავალი მუზეუმები -  4 </a:t>
            </a:r>
            <a:r>
              <a:rPr lang="ka-GE" sz="1500" dirty="0"/>
              <a:t>713 </a:t>
            </a:r>
            <a:r>
              <a:rPr lang="ka-GE" sz="1500" dirty="0" smtClean="0"/>
              <a:t>ვიზიტორი;</a:t>
            </a:r>
            <a:endParaRPr lang="en-US" sz="1500" dirty="0"/>
          </a:p>
          <a:p>
            <a:pPr lvl="0"/>
            <a:r>
              <a:rPr lang="ka-GE" sz="1500" dirty="0" smtClean="0"/>
              <a:t>და </a:t>
            </a:r>
            <a:r>
              <a:rPr lang="ka-GE" sz="1500" dirty="0"/>
              <a:t>სხვა;</a:t>
            </a:r>
            <a:endParaRPr lang="en-US" sz="1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778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b="1" dirty="0"/>
              <a:t>ა(ა)იპ „გურჯაანის სპორტული გაერთიანება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ka-GE" dirty="0" smtClean="0"/>
              <a:t>2023 წლის მიღწევები</a:t>
            </a:r>
            <a:r>
              <a:rPr lang="ka-GE" dirty="0"/>
              <a:t>:</a:t>
            </a:r>
            <a:endParaRPr lang="en-US" dirty="0"/>
          </a:p>
          <a:p>
            <a:pPr marL="0" lvl="0" indent="0">
              <a:buNone/>
            </a:pPr>
            <a:r>
              <a:rPr lang="ka-GE" dirty="0"/>
              <a:t>7 საქართველოს ჩემპიონი </a:t>
            </a:r>
            <a:r>
              <a:rPr lang="ka-GE" dirty="0" smtClean="0"/>
              <a:t>: ჭადრაკი, </a:t>
            </a:r>
            <a:r>
              <a:rPr lang="ka-GE" dirty="0"/>
              <a:t>კრივი, მკლავჭიდი, ძალოსნობა- </a:t>
            </a:r>
            <a:r>
              <a:rPr lang="ka-GE" dirty="0" smtClean="0"/>
              <a:t>2, </a:t>
            </a:r>
            <a:r>
              <a:rPr lang="ka-GE" dirty="0"/>
              <a:t>ძიუდო - 2</a:t>
            </a:r>
            <a:r>
              <a:rPr lang="ka-GE" dirty="0" smtClean="0"/>
              <a:t>;</a:t>
            </a:r>
            <a:endParaRPr lang="en-US" dirty="0"/>
          </a:p>
          <a:p>
            <a:pPr lvl="0"/>
            <a:r>
              <a:rPr lang="ka-GE" dirty="0"/>
              <a:t> 3 - ევროპის </a:t>
            </a:r>
            <a:r>
              <a:rPr lang="ka-GE" dirty="0" smtClean="0"/>
              <a:t>თასი (ძიუდო);</a:t>
            </a:r>
            <a:endParaRPr lang="ka-GE" dirty="0"/>
          </a:p>
          <a:p>
            <a:pPr lvl="0"/>
            <a:r>
              <a:rPr lang="ka-GE" dirty="0" smtClean="0"/>
              <a:t> 2 - </a:t>
            </a:r>
            <a:r>
              <a:rPr lang="ka-GE" dirty="0"/>
              <a:t>ევროპის პრიზიორი </a:t>
            </a:r>
            <a:r>
              <a:rPr lang="ka-GE" dirty="0" smtClean="0"/>
              <a:t>(ძალოსნობა);</a:t>
            </a:r>
            <a:endParaRPr lang="en-US" dirty="0"/>
          </a:p>
          <a:p>
            <a:pPr lvl="0"/>
            <a:r>
              <a:rPr lang="ka-GE" dirty="0" smtClean="0"/>
              <a:t>ევროპისა </a:t>
            </a:r>
            <a:r>
              <a:rPr lang="ka-GE" dirty="0"/>
              <a:t>და მსოფლიოს პრიზიორი მკლავჭიდში;</a:t>
            </a:r>
            <a:endParaRPr lang="en-US" dirty="0"/>
          </a:p>
          <a:p>
            <a:pPr lvl="0"/>
            <a:r>
              <a:rPr lang="ka-GE" dirty="0"/>
              <a:t>საქართველოს ვერცხლის </a:t>
            </a:r>
            <a:r>
              <a:rPr lang="ka-GE" dirty="0" smtClean="0"/>
              <a:t>პრიზიორი - </a:t>
            </a:r>
            <a:r>
              <a:rPr lang="ka-GE" dirty="0"/>
              <a:t>ბად-მინტონის გოგონათა გუნდი;   </a:t>
            </a:r>
            <a:endParaRPr lang="en-US" dirty="0"/>
          </a:p>
          <a:p>
            <a:pPr lvl="0"/>
            <a:r>
              <a:rPr lang="ka-GE" dirty="0"/>
              <a:t>საქართველოს პრიზიორები </a:t>
            </a:r>
            <a:r>
              <a:rPr lang="ka-GE" dirty="0" smtClean="0"/>
              <a:t>- ცურვა;</a:t>
            </a:r>
            <a:br>
              <a:rPr lang="ka-GE" dirty="0" smtClean="0"/>
            </a:br>
            <a:endParaRPr lang="ka-GE" dirty="0" smtClean="0"/>
          </a:p>
          <a:p>
            <a:pPr lvl="0"/>
            <a:r>
              <a:rPr lang="ka-GE" dirty="0" smtClean="0"/>
              <a:t>ძირკოკის ტრადიციული გრანდიოზული ტურნირი ქართულ ჭიდაობაში;</a:t>
            </a:r>
            <a:br>
              <a:rPr lang="ka-GE" dirty="0" smtClean="0"/>
            </a:br>
            <a:endParaRPr lang="ka-GE" dirty="0" smtClean="0"/>
          </a:p>
          <a:p>
            <a:r>
              <a:rPr lang="ka-GE" sz="1900" dirty="0" smtClean="0"/>
              <a:t>ბავშვთა </a:t>
            </a:r>
            <a:r>
              <a:rPr lang="ka-GE" sz="1900" dirty="0"/>
              <a:t>და მოზარდთა 17 სახეობის სპორტული </a:t>
            </a:r>
            <a:r>
              <a:rPr lang="ka-GE" sz="1900" dirty="0" smtClean="0"/>
              <a:t>მიმართულება;</a:t>
            </a:r>
          </a:p>
          <a:p>
            <a:r>
              <a:rPr lang="ka-GE" sz="1900" dirty="0" smtClean="0"/>
              <a:t>ევროსტანდარტების </a:t>
            </a:r>
            <a:r>
              <a:rPr lang="ka-GE" sz="1900" dirty="0"/>
              <a:t>შესაბამისად </a:t>
            </a:r>
            <a:r>
              <a:rPr lang="ka-GE" sz="1900" dirty="0" smtClean="0"/>
              <a:t>განახლებული </a:t>
            </a:r>
            <a:r>
              <a:rPr lang="ka-GE" sz="1900" dirty="0"/>
              <a:t>კალათბურთის დარბაზი;</a:t>
            </a:r>
            <a:endParaRPr lang="en-US" sz="1900" dirty="0"/>
          </a:p>
          <a:p>
            <a:pPr lvl="0"/>
            <a:r>
              <a:rPr lang="ka-GE" sz="1900" dirty="0"/>
              <a:t>და სხვა;</a:t>
            </a:r>
            <a:endParaRPr lang="en-US" sz="19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3326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429"/>
            <a:ext cx="10515600" cy="1618260"/>
          </a:xfrm>
        </p:spPr>
        <p:txBody>
          <a:bodyPr>
            <a:normAutofit fontScale="90000"/>
          </a:bodyPr>
          <a:lstStyle/>
          <a:p>
            <a:r>
              <a:rPr lang="ka-GE" b="1" dirty="0" smtClean="0"/>
              <a:t>ა(ა)იპ </a:t>
            </a:r>
            <a:r>
              <a:rPr lang="ka-GE" b="1" dirty="0"/>
              <a:t>საკალათბურთო გუნდი „ დელტა  გურჯაანი“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საკალათბურთო </a:t>
            </a:r>
            <a:r>
              <a:rPr lang="ka-GE" dirty="0"/>
              <a:t>გუნდი </a:t>
            </a:r>
            <a:r>
              <a:rPr lang="en-US" dirty="0"/>
              <a:t>“</a:t>
            </a:r>
            <a:r>
              <a:rPr lang="ka-GE" dirty="0"/>
              <a:t>დელტა </a:t>
            </a:r>
            <a:r>
              <a:rPr lang="ka-GE" dirty="0" smtClean="0"/>
              <a:t>გურჯაანი“  - სუპერ ლიგის მონაწილე;</a:t>
            </a:r>
          </a:p>
          <a:p>
            <a:pPr marL="0" indent="0">
              <a:buNone/>
            </a:pPr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>საქართველოს ეროვნულ ჩემპიონატში მონაწილე </a:t>
            </a:r>
            <a:r>
              <a:rPr lang="ka-GE" dirty="0"/>
              <a:t>ორი ასაკობრივი გუნდი: 14 წლამდელები და 16 წლამდელები</a:t>
            </a:r>
            <a:r>
              <a:rPr lang="ka-GE" dirty="0" smtClean="0"/>
              <a:t>;</a:t>
            </a:r>
          </a:p>
          <a:p>
            <a:r>
              <a:rPr lang="ka-GE" dirty="0" smtClean="0"/>
              <a:t>ჯამში - 100 მოსწავლე;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000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9176"/>
            <a:ext cx="10515600" cy="1729211"/>
          </a:xfrm>
        </p:spPr>
        <p:txBody>
          <a:bodyPr>
            <a:normAutofit/>
          </a:bodyPr>
          <a:lstStyle/>
          <a:p>
            <a:r>
              <a:rPr lang="ka-GE" sz="2200" b="1" dirty="0" smtClean="0"/>
              <a:t>ა(ა)იპ გურჯაანის </a:t>
            </a:r>
            <a:r>
              <a:rPr lang="ka-GE" sz="2200" b="1" dirty="0"/>
              <a:t>სკოლამდელი სააღმზრდელო დაწესებულებების </a:t>
            </a:r>
            <a:r>
              <a:rPr lang="ka-GE" sz="2200" b="1" dirty="0" smtClean="0"/>
              <a:t>გაერთიანება: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dirty="0" smtClean="0"/>
              <a:t>1691 აღსაზრდელი;</a:t>
            </a:r>
          </a:p>
          <a:p>
            <a:r>
              <a:rPr lang="ka-GE" dirty="0" smtClean="0"/>
              <a:t>„ჰასპის“ პროგრამის დანერგვა; </a:t>
            </a:r>
            <a:endParaRPr lang="ka-GE" dirty="0"/>
          </a:p>
          <a:p>
            <a:r>
              <a:rPr lang="ka-GE" dirty="0" smtClean="0"/>
              <a:t>თანამშრომელთა გადამზადება;</a:t>
            </a:r>
          </a:p>
          <a:p>
            <a:r>
              <a:rPr lang="ka-GE" dirty="0" smtClean="0"/>
              <a:t>ავეჯის, </a:t>
            </a:r>
            <a:r>
              <a:rPr lang="ka-GE" dirty="0"/>
              <a:t>საკანცელარიო და სხვა საჭირო  </a:t>
            </a:r>
            <a:r>
              <a:rPr lang="ka-GE" dirty="0" smtClean="0"/>
              <a:t>ნივთების განახლება;</a:t>
            </a:r>
            <a:endParaRPr lang="ka-GE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7951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8" y="171451"/>
            <a:ext cx="10596562" cy="1111160"/>
          </a:xfrm>
        </p:spPr>
        <p:txBody>
          <a:bodyPr>
            <a:normAutofit fontScale="90000"/>
          </a:bodyPr>
          <a:lstStyle/>
          <a:p>
            <a:pPr algn="ctr"/>
            <a:r>
              <a:rPr lang="ka-GE" dirty="0" smtClean="0"/>
              <a:t>საერთაშორისო ურთიერთობები და ტურიზმი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831" y="1359243"/>
            <a:ext cx="11291677" cy="5378908"/>
          </a:xfrm>
        </p:spPr>
        <p:txBody>
          <a:bodyPr>
            <a:normAutofit/>
          </a:bodyPr>
          <a:lstStyle/>
          <a:p>
            <a:r>
              <a:rPr lang="ka-GE" sz="2400" dirty="0" smtClean="0"/>
              <a:t>ვიზიტი იტალიის ტოსკანას რეგიონის პრეზიდენტთან გურჯაანისა და მონტეპუჩიანოს დამეგობრების საკითხებზე;</a:t>
            </a:r>
          </a:p>
          <a:p>
            <a:r>
              <a:rPr lang="ka-GE" sz="2400" dirty="0" smtClean="0"/>
              <a:t>გრანტი ცენტრალურ პარკში შშმ პირების ატრაქციონების დასამონტაჟებლად; </a:t>
            </a:r>
          </a:p>
          <a:p>
            <a:r>
              <a:rPr lang="ka-GE" sz="2400" dirty="0" smtClean="0"/>
              <a:t>5 უცხოელი ბლოგერის ვიზიტი გურჯაანის ღვინის ფესტივალზე; </a:t>
            </a:r>
          </a:p>
          <a:p>
            <a:r>
              <a:rPr lang="ka-GE" sz="2400" dirty="0" smtClean="0"/>
              <a:t>კავკასიის გასტრონომიის აკადემიის მშენებლობის პროექტში ჩართულობა;</a:t>
            </a:r>
          </a:p>
          <a:p>
            <a:r>
              <a:rPr lang="ka-GE" sz="2400" dirty="0" smtClean="0"/>
              <a:t>გურჯაანის მუნიციპალიტეტის განაშენიანების გეგმის პროექტში ჩართულობა;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340" y="0"/>
            <a:ext cx="1366659" cy="11001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0796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ka-GE" dirty="0" smtClean="0"/>
              <a:t>გურჯაანის მუნიციპალიტეტის </a:t>
            </a:r>
            <a:r>
              <a:rPr lang="en-US" b="1" dirty="0" smtClean="0"/>
              <a:t>202</a:t>
            </a:r>
            <a:r>
              <a:rPr lang="ka-GE" b="1" dirty="0"/>
              <a:t>3</a:t>
            </a:r>
            <a:r>
              <a:rPr lang="en-US" dirty="0" smtClean="0"/>
              <a:t> </a:t>
            </a:r>
            <a:r>
              <a:rPr lang="ka-GE" dirty="0" smtClean="0"/>
              <a:t>წლის ბიუჯეტი შეადგენს 50 414 400 ლარს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9047"/>
            <a:ext cx="10515600" cy="48416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ka-GE" dirty="0" smtClean="0"/>
          </a:p>
          <a:p>
            <a:r>
              <a:rPr lang="ka-GE" sz="2400" b="1" dirty="0" smtClean="0"/>
              <a:t>ინფრასტრუქტურის მშენებლობა, რეაბილიტაცია და ექსპლუატაცია </a:t>
            </a:r>
            <a:r>
              <a:rPr lang="ka-GE" sz="2400" dirty="0" smtClean="0"/>
              <a:t>-  </a:t>
            </a:r>
            <a:r>
              <a:rPr lang="ka-GE" sz="2000" dirty="0" smtClean="0"/>
              <a:t>დაგეგმილი</a:t>
            </a:r>
            <a:r>
              <a:rPr lang="ka-GE" sz="2400" dirty="0" smtClean="0"/>
              <a:t>:  </a:t>
            </a:r>
            <a:r>
              <a:rPr lang="ka-GE" sz="2400" b="1" dirty="0" smtClean="0"/>
              <a:t>26 527 400 </a:t>
            </a:r>
            <a:r>
              <a:rPr lang="ka-GE" sz="2400" dirty="0" smtClean="0"/>
              <a:t>ლარი, </a:t>
            </a:r>
            <a:r>
              <a:rPr lang="ka-GE" sz="2000" dirty="0" smtClean="0"/>
              <a:t>შესრულებული</a:t>
            </a:r>
            <a:r>
              <a:rPr lang="ka-GE" sz="2400" dirty="0" smtClean="0"/>
              <a:t> - </a:t>
            </a:r>
            <a:r>
              <a:rPr lang="ka-GE" sz="2400" b="1" dirty="0" smtClean="0"/>
              <a:t>13 203 400 </a:t>
            </a:r>
            <a:r>
              <a:rPr lang="ka-GE" sz="2400" dirty="0" smtClean="0"/>
              <a:t>ლარი;</a:t>
            </a:r>
            <a:br>
              <a:rPr lang="ka-GE" sz="2400" dirty="0" smtClean="0"/>
            </a:br>
            <a:r>
              <a:rPr lang="ka-GE" sz="2200" dirty="0" smtClean="0"/>
              <a:t>(აქედან </a:t>
            </a:r>
            <a:r>
              <a:rPr lang="ka-GE" sz="2200" dirty="0"/>
              <a:t>ა(ა)იპების სუბსიდირება </a:t>
            </a:r>
            <a:r>
              <a:rPr lang="ka-GE" sz="2400" dirty="0"/>
              <a:t>- </a:t>
            </a:r>
            <a:r>
              <a:rPr lang="ka-GE" sz="2400" b="1" dirty="0"/>
              <a:t>4 </a:t>
            </a:r>
            <a:r>
              <a:rPr lang="ka-GE" sz="2400" b="1" dirty="0" smtClean="0"/>
              <a:t>922 400 </a:t>
            </a:r>
            <a:r>
              <a:rPr lang="ka-GE" sz="2400" dirty="0" smtClean="0"/>
              <a:t>ლარი</a:t>
            </a:r>
            <a:r>
              <a:rPr lang="ka-GE" sz="2400" dirty="0"/>
              <a:t>);</a:t>
            </a:r>
          </a:p>
          <a:p>
            <a:pPr marL="0" indent="0">
              <a:buNone/>
            </a:pPr>
            <a:endParaRPr lang="ka-GE" sz="2400" dirty="0" smtClean="0"/>
          </a:p>
          <a:p>
            <a:r>
              <a:rPr lang="ka-GE" sz="2400" b="1" dirty="0" smtClean="0"/>
              <a:t>დასუფთავება, გარემოს დაცვა </a:t>
            </a:r>
            <a:r>
              <a:rPr lang="ka-GE" sz="2400" dirty="0" smtClean="0"/>
              <a:t>- </a:t>
            </a:r>
            <a:r>
              <a:rPr lang="ka-GE" sz="2000" dirty="0" smtClean="0"/>
              <a:t>დაგეგმილი</a:t>
            </a:r>
            <a:r>
              <a:rPr lang="ka-GE" sz="2400" dirty="0" smtClean="0"/>
              <a:t>: </a:t>
            </a:r>
            <a:r>
              <a:rPr lang="ka-GE" sz="2400" b="1" dirty="0" smtClean="0"/>
              <a:t>2 550 000 </a:t>
            </a:r>
            <a:r>
              <a:rPr lang="ka-GE" sz="2400" dirty="0" smtClean="0"/>
              <a:t>ლარი, </a:t>
            </a:r>
            <a:r>
              <a:rPr lang="ka-GE" sz="2000" dirty="0" smtClean="0"/>
              <a:t>შესრულებული</a:t>
            </a:r>
            <a:r>
              <a:rPr lang="ka-GE" sz="2400" dirty="0" smtClean="0"/>
              <a:t>: </a:t>
            </a:r>
            <a:r>
              <a:rPr lang="ka-GE" sz="2400" b="1" dirty="0" smtClean="0"/>
              <a:t>1 638 600 </a:t>
            </a:r>
            <a:r>
              <a:rPr lang="ka-GE" sz="2400" dirty="0" smtClean="0"/>
              <a:t>ლარი;</a:t>
            </a:r>
          </a:p>
          <a:p>
            <a:r>
              <a:rPr lang="ka-GE" sz="2400" b="1" dirty="0" smtClean="0"/>
              <a:t>განათლება</a:t>
            </a:r>
            <a:r>
              <a:rPr lang="ka-GE" sz="2400" dirty="0" smtClean="0"/>
              <a:t> - </a:t>
            </a:r>
            <a:r>
              <a:rPr lang="ka-GE" sz="2000" dirty="0" smtClean="0"/>
              <a:t>დაგეგმილი</a:t>
            </a:r>
            <a:r>
              <a:rPr lang="ka-GE" sz="2400" dirty="0" smtClean="0"/>
              <a:t>: </a:t>
            </a:r>
            <a:r>
              <a:rPr lang="ka-GE" sz="2400" b="1" dirty="0" smtClean="0"/>
              <a:t>5 480 600 </a:t>
            </a:r>
            <a:r>
              <a:rPr lang="ka-GE" sz="2400" dirty="0" smtClean="0"/>
              <a:t>ლარი, </a:t>
            </a:r>
            <a:r>
              <a:rPr lang="ka-GE" sz="2000" dirty="0" smtClean="0"/>
              <a:t>შესრულებული </a:t>
            </a:r>
            <a:r>
              <a:rPr lang="ka-GE" sz="2400" dirty="0" smtClean="0"/>
              <a:t>- </a:t>
            </a:r>
            <a:r>
              <a:rPr lang="ka-GE" sz="2400" b="1" dirty="0" smtClean="0"/>
              <a:t>3 754 200 </a:t>
            </a:r>
            <a:r>
              <a:rPr lang="ka-GE" sz="2400" dirty="0" smtClean="0"/>
              <a:t>ლარი;</a:t>
            </a:r>
          </a:p>
          <a:p>
            <a:r>
              <a:rPr lang="ka-GE" sz="2400" b="1" dirty="0" smtClean="0"/>
              <a:t>კულტურის, განათლების, ახალგაზრდობის ხელშეწყობისა და სპორტის მხარდაჭერა</a:t>
            </a:r>
            <a:r>
              <a:rPr lang="en-US" sz="2400" dirty="0" smtClean="0"/>
              <a:t> </a:t>
            </a:r>
            <a:r>
              <a:rPr lang="ka-GE" sz="2400" dirty="0" smtClean="0"/>
              <a:t> - დაგეგმილი: </a:t>
            </a:r>
            <a:r>
              <a:rPr lang="ka-GE" sz="2400" b="1" dirty="0" smtClean="0"/>
              <a:t>5 722 600 </a:t>
            </a:r>
            <a:r>
              <a:rPr lang="ka-GE" sz="2400" dirty="0" smtClean="0"/>
              <a:t>ლარი, შესრულებული: </a:t>
            </a:r>
            <a:r>
              <a:rPr lang="ka-GE" sz="2400" b="1" dirty="0" smtClean="0"/>
              <a:t>3 900 300 </a:t>
            </a:r>
            <a:r>
              <a:rPr lang="ka-GE" sz="2400" dirty="0" smtClean="0"/>
              <a:t>ლარი;</a:t>
            </a:r>
          </a:p>
          <a:p>
            <a:r>
              <a:rPr lang="ka-GE" sz="2400" b="1" dirty="0" smtClean="0"/>
              <a:t>მოსახლეობის ჯანმრთელობის დაცვისა და სოციალური უზრუნველყოფა </a:t>
            </a:r>
            <a:r>
              <a:rPr lang="ka-GE" sz="2400" dirty="0" smtClean="0"/>
              <a:t>- </a:t>
            </a:r>
            <a:r>
              <a:rPr lang="ka-GE" sz="2000" dirty="0" smtClean="0"/>
              <a:t>დაგეგმილი</a:t>
            </a:r>
            <a:r>
              <a:rPr lang="ka-GE" sz="2400" dirty="0" smtClean="0"/>
              <a:t>: </a:t>
            </a:r>
            <a:r>
              <a:rPr lang="ka-GE" sz="2400" b="1" dirty="0" smtClean="0"/>
              <a:t>2 695 00</a:t>
            </a:r>
            <a:r>
              <a:rPr lang="ka-GE" sz="2400" dirty="0" smtClean="0"/>
              <a:t> ლარი, </a:t>
            </a:r>
            <a:r>
              <a:rPr lang="ka-GE" sz="2000" dirty="0" smtClean="0"/>
              <a:t>შესრულებული</a:t>
            </a:r>
            <a:r>
              <a:rPr lang="ka-GE" sz="2400" dirty="0" smtClean="0"/>
              <a:t>: </a:t>
            </a:r>
            <a:r>
              <a:rPr lang="ka-GE" sz="2400" b="1" dirty="0" smtClean="0"/>
              <a:t>1 748 000 </a:t>
            </a:r>
            <a:r>
              <a:rPr lang="ka-GE" sz="2400" dirty="0" smtClean="0"/>
              <a:t>ლარი;</a:t>
            </a:r>
            <a:endParaRPr lang="ka-GE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997" y="188673"/>
            <a:ext cx="1450003" cy="12739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182" y="365124"/>
            <a:ext cx="10692618" cy="5866863"/>
          </a:xfrm>
        </p:spPr>
        <p:txBody>
          <a:bodyPr>
            <a:normAutofit/>
          </a:bodyPr>
          <a:lstStyle/>
          <a:p>
            <a:r>
              <a:rPr lang="ka-GE" dirty="0" smtClean="0"/>
              <a:t> 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167" y="1"/>
            <a:ext cx="11522758" cy="61769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ka-GE" dirty="0"/>
          </a:p>
          <a:p>
            <a:pPr marL="0" indent="0" algn="ctr">
              <a:buNone/>
            </a:pPr>
            <a:r>
              <a:rPr lang="en-US" sz="3800" dirty="0" smtClean="0"/>
              <a:t>2</a:t>
            </a:r>
            <a:r>
              <a:rPr lang="ka-GE" sz="3800" dirty="0" smtClean="0"/>
              <a:t>023 წელს გურჯაანის მუნიციპალიტეტში დაგეგმილია </a:t>
            </a:r>
          </a:p>
          <a:p>
            <a:pPr marL="0" indent="0" algn="ctr">
              <a:buNone/>
            </a:pPr>
            <a:r>
              <a:rPr lang="ka-GE" sz="3800" b="1" dirty="0" smtClean="0"/>
              <a:t>119 </a:t>
            </a:r>
            <a:r>
              <a:rPr lang="ka-GE" sz="3800" dirty="0" smtClean="0"/>
              <a:t>ინფრასტრუქტურული პროექტის განხორციელება, რისთვისაც</a:t>
            </a:r>
          </a:p>
          <a:p>
            <a:pPr marL="0" indent="0" algn="ctr">
              <a:buNone/>
            </a:pPr>
            <a:r>
              <a:rPr lang="ka-GE" sz="3800" dirty="0" smtClean="0"/>
              <a:t> </a:t>
            </a:r>
            <a:r>
              <a:rPr lang="ka-GE" sz="4000" b="1" dirty="0"/>
              <a:t>26 527 400 </a:t>
            </a:r>
            <a:r>
              <a:rPr lang="ka-GE" sz="3800" b="1" dirty="0" smtClean="0"/>
              <a:t>ლარია</a:t>
            </a:r>
          </a:p>
          <a:p>
            <a:pPr marL="0" indent="0" algn="ctr">
              <a:buNone/>
            </a:pPr>
            <a:r>
              <a:rPr lang="ka-GE" sz="3800" dirty="0" smtClean="0"/>
              <a:t> გამოყოფილი</a:t>
            </a:r>
          </a:p>
          <a:p>
            <a:endParaRPr lang="ka-GE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189" y="0"/>
            <a:ext cx="1274786" cy="1026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01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347664" cy="1325563"/>
          </a:xfrm>
        </p:spPr>
        <p:txBody>
          <a:bodyPr>
            <a:normAutofit/>
          </a:bodyPr>
          <a:lstStyle/>
          <a:p>
            <a:pPr algn="ctr"/>
            <a:r>
              <a:rPr lang="ka-GE" dirty="0" smtClean="0"/>
              <a:t>2023 </a:t>
            </a:r>
            <a:r>
              <a:rPr lang="ka-GE" dirty="0"/>
              <a:t>წელს </a:t>
            </a:r>
            <a:r>
              <a:rPr lang="ka-GE" dirty="0" smtClean="0"/>
              <a:t>17,823</a:t>
            </a:r>
            <a:r>
              <a:rPr lang="en-US" dirty="0" smtClean="0"/>
              <a:t> </a:t>
            </a:r>
            <a:r>
              <a:rPr lang="ka-GE" dirty="0" smtClean="0"/>
              <a:t>გრძ/მ სიგრძის გზის რეაბილიტაცია ხორციელდება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17687"/>
            <a:ext cx="11353800" cy="4352054"/>
          </a:xfrm>
        </p:spPr>
        <p:txBody>
          <a:bodyPr/>
          <a:lstStyle/>
          <a:p>
            <a:r>
              <a:rPr lang="ka-GE" dirty="0" smtClean="0"/>
              <a:t>დასრულებულია: 12 587 გრძ/მ გზის მშენებლობა;</a:t>
            </a:r>
          </a:p>
          <a:p>
            <a:r>
              <a:rPr lang="ka-GE" dirty="0" smtClean="0"/>
              <a:t>მიმდინარეობს: 5236 გრძ/მ გზის რეაბილიტაცია;</a:t>
            </a:r>
          </a:p>
          <a:p>
            <a:r>
              <a:rPr lang="ka-GE" dirty="0" smtClean="0"/>
              <a:t>ეზოების მოასფალტება: 18,736 კვ.მ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000" y="173969"/>
            <a:ext cx="1177000" cy="94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249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"/>
            <a:ext cx="11173287" cy="1690688"/>
          </a:xfrm>
        </p:spPr>
        <p:txBody>
          <a:bodyPr/>
          <a:lstStyle/>
          <a:p>
            <a:pPr algn="ctr"/>
            <a:r>
              <a:rPr lang="ka-GE" dirty="0" smtClean="0"/>
              <a:t>დასრულებული 51 </a:t>
            </a:r>
            <a:br>
              <a:rPr lang="ka-GE" dirty="0" smtClean="0"/>
            </a:br>
            <a:r>
              <a:rPr lang="ka-GE" dirty="0" smtClean="0"/>
              <a:t>პროექტი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73286" cy="4770484"/>
          </a:xfrm>
        </p:spPr>
        <p:txBody>
          <a:bodyPr>
            <a:normAutofit/>
          </a:bodyPr>
          <a:lstStyle/>
          <a:p>
            <a:r>
              <a:rPr lang="en-US" dirty="0" err="1">
                <a:latin typeface="Sylfaen" panose="010A0502050306030303" pitchFamily="18" charset="0"/>
              </a:rPr>
              <a:t>სოფელ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ჩუმლაყში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შიდა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საუბნო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გზის</a:t>
            </a:r>
            <a:r>
              <a:rPr lang="en-US" dirty="0">
                <a:latin typeface="Sylfaen" panose="010A0502050306030303" pitchFamily="18" charset="0"/>
              </a:rPr>
              <a:t> (</a:t>
            </a:r>
            <a:r>
              <a:rPr lang="en-US" dirty="0" err="1">
                <a:latin typeface="Sylfaen" panose="010A0502050306030303" pitchFamily="18" charset="0"/>
              </a:rPr>
              <a:t>მიშა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არევაძის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უბანი</a:t>
            </a:r>
            <a:r>
              <a:rPr lang="en-US" dirty="0">
                <a:latin typeface="Sylfaen" panose="010A0502050306030303" pitchFamily="18" charset="0"/>
              </a:rPr>
              <a:t>) </a:t>
            </a:r>
            <a:r>
              <a:rPr lang="en-US" dirty="0" err="1" smtClean="0">
                <a:latin typeface="Sylfaen" panose="010A0502050306030303" pitchFamily="18" charset="0"/>
              </a:rPr>
              <a:t>რეაბილიტაცი</a:t>
            </a:r>
            <a:r>
              <a:rPr lang="ka-GE" dirty="0" smtClean="0">
                <a:latin typeface="Sylfaen" panose="010A0502050306030303" pitchFamily="18" charset="0"/>
              </a:rPr>
              <a:t>ა;</a:t>
            </a:r>
          </a:p>
          <a:p>
            <a:r>
              <a:rPr lang="ka-GE" dirty="0" smtClean="0">
                <a:latin typeface="Sylfaen" panose="010A0502050306030303" pitchFamily="18" charset="0"/>
              </a:rPr>
              <a:t>ქალაქ გურჯაანში მრავალბინიანი საცხოვრებელი სახლების ეზოების მოასფალტება: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ნონეშვილის</a:t>
            </a:r>
            <a:r>
              <a:rPr lang="en-US" dirty="0">
                <a:latin typeface="Sylfaen" panose="010A0502050306030303" pitchFamily="18" charset="0"/>
              </a:rPr>
              <a:t> #11, #14, #16, </a:t>
            </a:r>
            <a:r>
              <a:rPr lang="en-US" dirty="0" err="1">
                <a:latin typeface="Sylfaen" panose="010A0502050306030303" pitchFamily="18" charset="0"/>
              </a:rPr>
              <a:t>თავისუფლების</a:t>
            </a:r>
            <a:r>
              <a:rPr lang="en-US" dirty="0">
                <a:latin typeface="Sylfaen" panose="010A0502050306030303" pitchFamily="18" charset="0"/>
              </a:rPr>
              <a:t> #12, #26, </a:t>
            </a:r>
            <a:r>
              <a:rPr lang="en-US" dirty="0" err="1">
                <a:latin typeface="Sylfaen" panose="010A0502050306030303" pitchFamily="18" charset="0"/>
              </a:rPr>
              <a:t>გურამიშვილის</a:t>
            </a:r>
            <a:r>
              <a:rPr lang="en-US" dirty="0">
                <a:latin typeface="Sylfaen" panose="010A0502050306030303" pitchFamily="18" charset="0"/>
              </a:rPr>
              <a:t> #21 </a:t>
            </a:r>
            <a:r>
              <a:rPr lang="ka-GE" dirty="0" smtClean="0">
                <a:latin typeface="Sylfaen" panose="010A0502050306030303" pitchFamily="18" charset="0"/>
              </a:rPr>
              <a:t>(თავისუფლების ჩიხი);</a:t>
            </a:r>
          </a:p>
          <a:p>
            <a:r>
              <a:rPr lang="en-US" dirty="0" err="1">
                <a:latin typeface="Sylfaen" panose="010A0502050306030303" pitchFamily="18" charset="0"/>
              </a:rPr>
              <a:t>სოფელ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კოლაგში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ე.წ</a:t>
            </a:r>
            <a:r>
              <a:rPr lang="en-US" dirty="0">
                <a:latin typeface="Sylfaen" panose="010A0502050306030303" pitchFamily="18" charset="0"/>
              </a:rPr>
              <a:t>. </a:t>
            </a:r>
            <a:r>
              <a:rPr lang="en-US" dirty="0" err="1">
                <a:latin typeface="Sylfaen" panose="010A0502050306030303" pitchFamily="18" charset="0"/>
              </a:rPr>
              <a:t>ორთოიძეების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უბნის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გზის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რეაბილიტაცი</a:t>
            </a:r>
            <a:r>
              <a:rPr lang="ka-GE" dirty="0" smtClean="0">
                <a:latin typeface="Sylfaen" panose="010A0502050306030303" pitchFamily="18" charset="0"/>
              </a:rPr>
              <a:t>ა;</a:t>
            </a:r>
          </a:p>
          <a:p>
            <a:r>
              <a:rPr lang="en-US" dirty="0" err="1" smtClean="0">
                <a:latin typeface="Sylfaen" panose="010A0502050306030303" pitchFamily="18" charset="0"/>
              </a:rPr>
              <a:t>სოფელ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ახაშენში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სასაფლაოს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გზის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რეაბილიტაცი</a:t>
            </a:r>
            <a:r>
              <a:rPr lang="ka-GE" dirty="0" smtClean="0">
                <a:latin typeface="Sylfaen" panose="010A0502050306030303" pitchFamily="18" charset="0"/>
              </a:rPr>
              <a:t>ა;</a:t>
            </a:r>
          </a:p>
          <a:p>
            <a:pPr marL="0" indent="0">
              <a:buNone/>
            </a:pPr>
            <a:endParaRPr lang="ka-GE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922" y="0"/>
            <a:ext cx="1130423" cy="909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027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/>
              <a:t>დასრულებული 51 </a:t>
            </a:r>
            <a:br>
              <a:rPr lang="ka-GE" dirty="0"/>
            </a:br>
            <a:r>
              <a:rPr lang="ka-GE" dirty="0"/>
              <a:t>პროექტი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a-GE" dirty="0"/>
              <a:t>სოფელ ვაჩნაძიანში შიდა საუბნო გზის რეაბილიტაცია (პალატებისკენ მიმავალი გზა</a:t>
            </a:r>
            <a:r>
              <a:rPr lang="ka-GE" dirty="0" smtClean="0"/>
              <a:t>);</a:t>
            </a:r>
            <a:endParaRPr lang="en-US" dirty="0"/>
          </a:p>
          <a:p>
            <a:pPr lvl="0"/>
            <a:r>
              <a:rPr lang="ka-GE" dirty="0"/>
              <a:t>სოფელ გურჯაანში </a:t>
            </a:r>
            <a:r>
              <a:rPr lang="ka-GE" dirty="0" smtClean="0"/>
              <a:t>ე.წ. დელაბაანთ </a:t>
            </a:r>
            <a:r>
              <a:rPr lang="ka-GE" dirty="0"/>
              <a:t>უბნის </a:t>
            </a:r>
            <a:r>
              <a:rPr lang="ka-GE" dirty="0" smtClean="0"/>
              <a:t>გზის რეაბილიტაცია;</a:t>
            </a:r>
            <a:endParaRPr lang="en-US" dirty="0"/>
          </a:p>
          <a:p>
            <a:pPr lvl="0"/>
            <a:r>
              <a:rPr lang="ka-GE" dirty="0"/>
              <a:t>სოფელ ბაკურციხეში </a:t>
            </a:r>
            <a:r>
              <a:rPr lang="ka-GE" dirty="0" smtClean="0"/>
              <a:t>გრიგოლ </a:t>
            </a:r>
            <a:r>
              <a:rPr lang="ka-GE" dirty="0"/>
              <a:t>ფერაძის </a:t>
            </a:r>
            <a:r>
              <a:rPr lang="ka-GE" dirty="0" smtClean="0"/>
              <a:t>სახლ-მუზეუმთან </a:t>
            </a:r>
            <a:r>
              <a:rPr lang="ka-GE" dirty="0"/>
              <a:t>მისასვლელი </a:t>
            </a:r>
            <a:r>
              <a:rPr lang="ka-GE" dirty="0" smtClean="0"/>
              <a:t>გზის რეაბილიტაცია;</a:t>
            </a:r>
          </a:p>
          <a:p>
            <a:pPr lvl="0"/>
            <a:r>
              <a:rPr lang="ka-GE" dirty="0" smtClean="0"/>
              <a:t>სოფლების: ვეჯინისა და ძირკოკის დამაკავშირებელი გზის რეაბილიტაცია;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658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44443"/>
            <a:ext cx="10515600" cy="1023041"/>
          </a:xfrm>
        </p:spPr>
        <p:txBody>
          <a:bodyPr>
            <a:normAutofit fontScale="90000"/>
          </a:bodyPr>
          <a:lstStyle/>
          <a:p>
            <a:pPr algn="ctr"/>
            <a:r>
              <a:rPr lang="ka-GE" sz="3100" dirty="0"/>
              <a:t>24 საათიანი წყალმომარაგების უზრუნველყოფა 14 სოფელში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839788" y="1448555"/>
            <a:ext cx="10404616" cy="787652"/>
          </a:xfrm>
        </p:spPr>
        <p:txBody>
          <a:bodyPr/>
          <a:lstStyle/>
          <a:p>
            <a:pPr algn="ctr"/>
            <a:r>
              <a:rPr lang="ka-GE" dirty="0"/>
              <a:t>გაერთიანებული წყალმომარაგების კომპანიის მიერ მიმდინარე სამუშაოები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ka-G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ka-GE" sz="2200" dirty="0" smtClean="0"/>
              <a:t> კარდენახი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200" dirty="0"/>
              <a:t> </a:t>
            </a:r>
            <a:r>
              <a:rPr lang="ka-GE" sz="2200" dirty="0" smtClean="0"/>
              <a:t>ბაკურციხე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200" dirty="0" smtClean="0"/>
              <a:t>კოლაგი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200" dirty="0" smtClean="0"/>
              <a:t>ვეჯინი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200" dirty="0" smtClean="0"/>
              <a:t>ძირკოკი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200" dirty="0" smtClean="0"/>
              <a:t>ჭანდარი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200" dirty="0" smtClean="0"/>
              <a:t>სოფელი გურჯაანი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endParaRPr lang="ka-G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ka-GE" sz="2600" dirty="0" smtClean="0"/>
              <a:t>არაშენდა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600" dirty="0" smtClean="0"/>
              <a:t>ჯიმითი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600" dirty="0" smtClean="0"/>
              <a:t>ნანიანი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600" dirty="0" smtClean="0"/>
              <a:t>ქოდალო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600" dirty="0" smtClean="0"/>
              <a:t>დარჩეთი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600" dirty="0" smtClean="0"/>
              <a:t>კაჭრეთი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600" dirty="0" smtClean="0"/>
              <a:t>ზემო კაჭრეთი</a:t>
            </a: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246" y="1"/>
            <a:ext cx="1069754" cy="86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417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73970"/>
            <a:ext cx="10515600" cy="1165944"/>
          </a:xfrm>
        </p:spPr>
        <p:txBody>
          <a:bodyPr>
            <a:normAutofit/>
          </a:bodyPr>
          <a:lstStyle/>
          <a:p>
            <a:pPr algn="ctr"/>
            <a:r>
              <a:rPr lang="ka-GE" sz="3200" dirty="0" smtClean="0"/>
              <a:t>ჭაბურღილების და წყლის სისტემების მოწყობა: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1475715"/>
            <a:ext cx="5157787" cy="805758"/>
          </a:xfrm>
        </p:spPr>
        <p:txBody>
          <a:bodyPr/>
          <a:lstStyle/>
          <a:p>
            <a:r>
              <a:rPr lang="ka-GE" dirty="0" smtClean="0"/>
              <a:t>7 ჭაბურღილის </a:t>
            </a:r>
            <a:r>
              <a:rPr lang="ka-GE" dirty="0"/>
              <a:t>მოწყობა: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38957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ka-GE" sz="2200" dirty="0" smtClean="0"/>
              <a:t>ვეჯინი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400" dirty="0" smtClean="0"/>
              <a:t>ველისციხე (2)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400" dirty="0" smtClean="0"/>
              <a:t>კარდენახი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400" dirty="0" smtClean="0"/>
              <a:t>ბაკურციხე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400" dirty="0" smtClean="0"/>
              <a:t>ვაზისუბანი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400" dirty="0" smtClean="0"/>
              <a:t>კალაური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400" dirty="0" smtClean="0"/>
              <a:t>ვაჩნაძიანი</a:t>
            </a:r>
            <a:r>
              <a:rPr lang="ka-GE" dirty="0" smtClean="0"/>
              <a:t/>
            </a:r>
            <a:br>
              <a:rPr lang="ka-GE" dirty="0" smtClean="0"/>
            </a:br>
            <a:endParaRPr lang="ka-GE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75714"/>
            <a:ext cx="5183188" cy="923453"/>
          </a:xfrm>
        </p:spPr>
        <p:txBody>
          <a:bodyPr>
            <a:normAutofit fontScale="47500" lnSpcReduction="20000"/>
          </a:bodyPr>
          <a:lstStyle/>
          <a:p>
            <a:endParaRPr lang="ka-GE" dirty="0" smtClean="0"/>
          </a:p>
          <a:p>
            <a:r>
              <a:rPr lang="ka-GE" sz="5100" dirty="0" smtClean="0"/>
              <a:t>ა(ა)იპ გურჯაანის მუნიციპალური სერვისის მიერ: </a:t>
            </a:r>
            <a:endParaRPr lang="en-US" sz="51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8957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ka-GE" sz="2400" dirty="0" smtClean="0"/>
              <a:t>16 სათავე ნაგებობა გაიწმინდა;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400" dirty="0"/>
              <a:t> </a:t>
            </a:r>
            <a:r>
              <a:rPr lang="ka-GE" sz="2400" dirty="0" smtClean="0"/>
              <a:t>50-ზე მეტ უბანში მოეწყო საუბნო ქსელი;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400" dirty="0" smtClean="0"/>
              <a:t>40 რეზერვუარი გაიწმინდა;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400" dirty="0" smtClean="0"/>
              <a:t>23 სოფელში მოსწორდა საუბნო და სავარგულებში მისასვლელი გზები;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3520" y="173969"/>
            <a:ext cx="868479" cy="72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985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7717</TotalTime>
  <Words>859</Words>
  <Application>Microsoft Office PowerPoint</Application>
  <PresentationFormat>Widescreen</PresentationFormat>
  <Paragraphs>181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Sylfaen</vt:lpstr>
      <vt:lpstr>Sylfaen heading</vt:lpstr>
      <vt:lpstr>Wingdings</vt:lpstr>
      <vt:lpstr>Office Theme</vt:lpstr>
      <vt:lpstr>გურჯაანის მუნიციპალიტეტის საკრებულოს თავმჯდომარის ანგარიში მოსახლეობას  </vt:lpstr>
      <vt:lpstr>2023 წელს გურჯაანის მუნიციპალიტეტის საკრებულოში ჩატარდა</vt:lpstr>
      <vt:lpstr>გურჯაანის მუნიციპალიტეტის 2023 წლის ბიუჯეტი შეადგენს 50 414 400 ლარს</vt:lpstr>
      <vt:lpstr>  </vt:lpstr>
      <vt:lpstr>2023 წელს 17,823 გრძ/მ სიგრძის გზის რეაბილიტაცია ხორციელდება</vt:lpstr>
      <vt:lpstr>დასრულებული 51  პროექტი</vt:lpstr>
      <vt:lpstr>დასრულებული 51  პროექტი</vt:lpstr>
      <vt:lpstr>24 საათიანი წყალმომარაგების უზრუნველყოფა 14 სოფელში  </vt:lpstr>
      <vt:lpstr>ჭაბურღილების და წყლის სისტემების მოწყობა:</vt:lpstr>
      <vt:lpstr>სპორტული ინფრასტრუქტურა</vt:lpstr>
      <vt:lpstr>9 საბავშვო ბაღში მოეწყო ცენტრალური გათბობის სისტემა :</vt:lpstr>
      <vt:lpstr>ახალგაზრდული ცენტრების მოწყობა</vt:lpstr>
      <vt:lpstr>სოფლის მხარდაჭერის პროგრამა  36 პროექტი - 520 000 ლარი </vt:lpstr>
      <vt:lpstr>საქართველოს პრემიერ მინისტრის მიერ ინიცირებული პროექტი „განახლებული რეგიონები“</vt:lpstr>
      <vt:lpstr>სტიქიით დაზარალებული მოსახლეობის დახმარება - მთავრობის განკარგულებით გამოყოფილი 2 620 000 ლარი</vt:lpstr>
      <vt:lpstr>ა(ა)იპ გურჯაანის გარე განათების სერვისი</vt:lpstr>
      <vt:lpstr>ა(ა)იპ გურჯაანის დასუფთავების სამსახური</vt:lpstr>
      <vt:lpstr>გურჯაანის მუნიციპალიტეტის მერიის სოციალური პაკეტი 2023 წელს განისაზღვრა 2 695 000 ლარით . ჯამში ისარგებლა 3700-მდე ბენეფიციარმა.  ათი თვის მონაცემებით:</vt:lpstr>
      <vt:lpstr>PowerPoint Presentation</vt:lpstr>
      <vt:lpstr>2023 წელს კულტურის, განათლების, სპორტისა და ახალგაზრდული  მიმართულებით განხორციელებული პროექტები:</vt:lpstr>
      <vt:lpstr>ა(ა)იპ გურჯაანის საბიბლიოთეკო და სამუზეუმო გაერთიანება:  </vt:lpstr>
      <vt:lpstr>ა(ა)იპ „გურჯაანის სპორტული გაერთიანება </vt:lpstr>
      <vt:lpstr>ა(ა)იპ საკალათბურთო გუნდი „ დელტა  გურჯაანი“ </vt:lpstr>
      <vt:lpstr>ა(ა)იპ გურჯაანის სკოლამდელი სააღმზრდელო დაწესებულებების გაერთიანება: </vt:lpstr>
      <vt:lpstr>საერთაშორისო ურთიერთობები და ტურიზმი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გურჯაანის მუნიციპალიტეტის მერის არჩილ ხანდამაშვილის  2018 წლის ანგარიში მოსახლეობას</dc:title>
  <dc:creator>Shorena Bazerashvili</dc:creator>
  <cp:lastModifiedBy>Tinatin Bitsadze</cp:lastModifiedBy>
  <cp:revision>575</cp:revision>
  <dcterms:created xsi:type="dcterms:W3CDTF">2018-10-26T13:07:58Z</dcterms:created>
  <dcterms:modified xsi:type="dcterms:W3CDTF">2023-11-15T07:23:05Z</dcterms:modified>
</cp:coreProperties>
</file>